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2" r:id="rId3"/>
    <p:sldId id="259" r:id="rId4"/>
    <p:sldId id="260" r:id="rId5"/>
    <p:sldId id="263" r:id="rId6"/>
    <p:sldId id="264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900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5771" y="188687"/>
            <a:ext cx="11298969" cy="2540000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«Американской мозаики» (</a:t>
            </a:r>
            <a:r>
              <a:rPr lang="en-US" i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JIGSAW)</a:t>
            </a:r>
            <a:r>
              <a:rPr lang="ru-RU" i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i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коллективные формы </a:t>
            </a:r>
            <a:r>
              <a:rPr lang="ru-RU" i="1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учащихся  на уроках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11086" y="4064000"/>
            <a:ext cx="8635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Методический семинар  по теме: «Смысловое чтение»</a:t>
            </a:r>
          </a:p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Сафиуллова</a:t>
            </a:r>
            <a:r>
              <a:rPr lang="ru-RU" sz="2400" b="1" dirty="0" smtClean="0">
                <a:solidFill>
                  <a:schemeClr val="bg1"/>
                </a:solidFill>
              </a:rPr>
              <a:t> Л.Ф.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19 декабря, 2017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76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2" y="348343"/>
            <a:ext cx="11088914" cy="632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535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1" y="112156"/>
            <a:ext cx="11059886" cy="6455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99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435430"/>
            <a:ext cx="11029616" cy="95794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РОМАШКА БЛУМА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71" y="1849438"/>
            <a:ext cx="9027885" cy="4769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475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ПУГОВИЦЫ БЛУМА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98" y="2163876"/>
            <a:ext cx="3082519" cy="3447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36" y="2301761"/>
            <a:ext cx="4119547" cy="3172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764" y="2481942"/>
            <a:ext cx="3367551" cy="2556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449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/>
              <a:t>СПАСИБО ЗА ВНИМАНИЕ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15886"/>
            <a:ext cx="10914743" cy="4659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5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ts val="225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«американской мозаики» (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Jigsaw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1915886"/>
            <a:ext cx="11029615" cy="483975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Этот метод  реализуется по следующей схеме: команды формируются по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человек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Новый учебный материал делится на 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частей, которые распределяются между членами команды, и каждый учащийся самостоятельно изучает свою часть. </a:t>
            </a:r>
            <a:endParaRPr lang="ru-RU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Затем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члены разных команд, изучавшие одинаковую часть учебного материала, собираются вместе для 10–15-минутного обсуждения. </a:t>
            </a:r>
            <a:endParaRPr lang="ru-RU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После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этого они возвращаются в свои команды, и каждый из них поочередно (согласно логике учебного материала) объясняет содержание своей части остальным членам команды. </a:t>
            </a:r>
            <a:endParaRPr lang="ru-RU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Уровень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усвоения учебного материала каждым учащимся оценивается по результатам индивидуальной самостоятельной работы по всему новому материалу. </a:t>
            </a:r>
            <a:endParaRPr lang="ru-RU" sz="2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Выигрывает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 команда, которая набирает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наибольший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балл.</a:t>
            </a:r>
            <a:endParaRPr lang="ru-RU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31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5"/>
            <a:ext cx="11029616" cy="72024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учебного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турнира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1857828"/>
            <a:ext cx="11029615" cy="500017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Учащиеся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разных команд распределяются по уровню учебных достижений: сильные – первая подгруппа, средние – вторая подгруппа, слабые – третья подгруппа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Каждая подгруппа получает около тридцати пронумерованных карточек с вопросами, расположенных на столе в произвольном порядке в перевернутом виде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Каждый учащийся подгруппы поочередно выбирает карточку и отвечает на вопрос, записанный на ней. Отвечать можно как устно, так и письменно. </a:t>
            </a: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Остальные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члены подгруппы оценивают ответ, к примеру – по альтернативной шкале: правильно (1 балл) и неправильно (0 баллов). В случае спорной ситуации учащиеся прибегают к помощи учителя. В среднем на каждого учащегося приходится по три карточки. </a:t>
            </a:r>
            <a:endParaRPr lang="ru-RU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Таким 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образом, учителю необходимо подготовить к турниру около 90 карточек-вопросов трех уровней сложности. После турнира в подгруппах учащиеся возвращаются в свои команды и суммируют полученные баллы. Команда, набравшая наибольшее количество баллов, признается победительницей.</a:t>
            </a:r>
            <a:endParaRPr lang="ru-RU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018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827314"/>
            <a:ext cx="11625943" cy="888642"/>
          </a:xfrm>
        </p:spPr>
        <p:txBody>
          <a:bodyPr>
            <a:normAutofit fontScale="90000"/>
          </a:bodyPr>
          <a:lstStyle/>
          <a:p>
            <a:pPr algn="ctr">
              <a:lnSpc>
                <a:spcPts val="225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командной поддержки индивидуального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1715956"/>
            <a:ext cx="11029615" cy="502603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работают в малых группах над индивидуальными заданиями, в процессе выполнения которых они могут обращаться друг к другу за советом, помощью и консультацией. 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могут проверять работы друг у друга, помогать исправлять допущенные ошибки. Учитель, в свою очередь, наблюдает за работой групп, а также поочередно разъясняет новый учебный материал группам, которые закончили работать над индивидуальными заданиями по предыдущему материалу. 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Индивидуальные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задания проверяются специально назначенными учителем учащимися – «мониторами» из разных групп. Они снабжаются листами-ответами для оперативной проверки индивидуальных работ. 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время учитель имеет возможность индивидуально работать с каждой малой группой. 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 недели подводится итог: сколько тем изучила каждая группа и каков суммарный учебный результат группы по индивидуальным заданиям.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01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ts val="225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группового исследования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1944914"/>
            <a:ext cx="11029615" cy="4687898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руппы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сформированные по неформальным признакам, исследуют какой-либо вопрос учебной темы с целью подготовки группового доклада и выступления перед всем классом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Вопросы по теме распределяются между командами так, чтобы в итоге выступлений охватить весь учебный материал новой темы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Внутри команды каждый учащийся исследует свою часть, собирая необходимый материал, предоставляет его в группу, и далее на основе собранных частей формируется общий доклад группы. </a:t>
            </a:r>
            <a:endParaRPr lang="ru-RU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подготовленный доклад и выступление каждая команда получает групповую оценку.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183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ts val="2250"/>
              </a:lnSpc>
              <a:spcAft>
                <a:spcPts val="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«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кооп-кооп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9772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Каждый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член группы не просто сдает материал по своей части в команду, но и выступает перед ней с мини-докладом. </a:t>
            </a:r>
            <a:endParaRPr lang="ru-RU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После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того, как сформирован окончательный доклад команды, спикер группы сначала выступает с ним перед командой, и только потом (с учетом изменений и корректив, внесенных членами группы и учителем) – перед всем классом. </a:t>
            </a:r>
            <a:endParaRPr lang="ru-RU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Дополнительно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 этому учащиеся выполняют индивидуальную самостоятельную работу по всей теме. </a:t>
            </a:r>
            <a:endParaRPr lang="ru-RU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Итоговая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оценка группы включает как общий балл за доклад, так и индивидуальные баллы за самостоятельную работу.</a:t>
            </a:r>
            <a:endParaRPr lang="ru-RU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97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ТАКСОНОМИЯ БЛУМА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449263" fontAlgn="base">
              <a:spcBef>
                <a:spcPct val="0"/>
              </a:spcBef>
              <a:spcAft>
                <a:spcPct val="0"/>
              </a:spcAft>
              <a:buClrTx/>
              <a:buSzPct val="100000"/>
              <a:buNone/>
            </a:pPr>
            <a:r>
              <a:rPr lang="ru-RU" altLang="ru-RU" sz="2800" b="1" dirty="0" smtClean="0">
                <a:solidFill>
                  <a:srgbClr val="5F5F5F"/>
                </a:solidFill>
                <a:latin typeface="Arial" charset="0"/>
                <a:ea typeface="Microsoft YaHei"/>
                <a:cs typeface="Arial" charset="0"/>
              </a:rPr>
              <a:t>    </a:t>
            </a:r>
            <a:r>
              <a:rPr lang="ru-RU" altLang="ru-RU" sz="3600" b="1" dirty="0" err="1" smtClean="0">
                <a:solidFill>
                  <a:schemeClr val="tx1"/>
                </a:solidFill>
                <a:latin typeface="Arial" charset="0"/>
                <a:ea typeface="Microsoft YaHei"/>
                <a:cs typeface="Arial" charset="0"/>
              </a:rPr>
              <a:t>Таксоно́мия</a:t>
            </a:r>
            <a:r>
              <a:rPr lang="en-US" altLang="ru-RU" sz="3600" b="1" dirty="0">
                <a:solidFill>
                  <a:schemeClr val="tx1"/>
                </a:solidFill>
                <a:latin typeface="Arial" charset="0"/>
                <a:ea typeface="Microsoft YaHei"/>
                <a:cs typeface="Arial" charset="0"/>
              </a:rPr>
              <a:t> </a:t>
            </a:r>
            <a:r>
              <a:rPr lang="ru-RU" altLang="ru-RU" sz="3600" b="1" dirty="0">
                <a:solidFill>
                  <a:schemeClr val="tx1"/>
                </a:solidFill>
                <a:latin typeface="Arial" charset="0"/>
                <a:ea typeface="Microsoft YaHei"/>
                <a:cs typeface="Arial" charset="0"/>
              </a:rPr>
              <a:t>(от др.-греч. </a:t>
            </a:r>
            <a:r>
              <a:rPr lang="en-US" altLang="ru-RU" sz="3600" b="1" dirty="0" err="1">
                <a:solidFill>
                  <a:schemeClr val="tx1"/>
                </a:solidFill>
                <a:latin typeface="Arial" charset="0"/>
                <a:ea typeface="Microsoft YaHei"/>
                <a:cs typeface="Arial" charset="0"/>
              </a:rPr>
              <a:t>τάξις</a:t>
            </a:r>
            <a:r>
              <a:rPr lang="ru-RU" altLang="ru-RU" sz="3600" b="1" dirty="0">
                <a:solidFill>
                  <a:schemeClr val="tx1"/>
                </a:solidFill>
                <a:latin typeface="Arial" charset="0"/>
                <a:ea typeface="Microsoft YaHei"/>
                <a:cs typeface="Arial" charset="0"/>
              </a:rPr>
              <a:t> — строй, порядок и </a:t>
            </a:r>
            <a:r>
              <a:rPr lang="en-US" altLang="ru-RU" sz="3600" b="1" dirty="0" err="1">
                <a:solidFill>
                  <a:schemeClr val="tx1"/>
                </a:solidFill>
                <a:latin typeface="Arial" charset="0"/>
                <a:ea typeface="Microsoft YaHei"/>
                <a:cs typeface="Arial" charset="0"/>
              </a:rPr>
              <a:t>νόμος</a:t>
            </a:r>
            <a:r>
              <a:rPr lang="ru-RU" altLang="ru-RU" sz="3600" b="1" dirty="0">
                <a:solidFill>
                  <a:schemeClr val="tx1"/>
                </a:solidFill>
                <a:latin typeface="Arial" charset="0"/>
                <a:ea typeface="Microsoft YaHei"/>
                <a:cs typeface="Arial" charset="0"/>
              </a:rPr>
              <a:t> — закон) — учение о принципах и практике классификации и </a:t>
            </a:r>
            <a:r>
              <a:rPr lang="ru-RU" altLang="ru-RU" sz="3600" b="1" dirty="0" smtClean="0">
                <a:solidFill>
                  <a:schemeClr val="tx1"/>
                </a:solidFill>
                <a:latin typeface="Arial" charset="0"/>
                <a:ea typeface="Microsoft YaHei"/>
                <a:cs typeface="Arial" charset="0"/>
              </a:rPr>
              <a:t>систематизации</a:t>
            </a:r>
            <a:endParaRPr lang="ru-RU" altLang="ru-RU" sz="3600" b="1" dirty="0">
              <a:solidFill>
                <a:schemeClr val="tx1"/>
              </a:solidFill>
              <a:latin typeface="Arial" charset="0"/>
              <a:ea typeface="Microsoft YaHe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16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1654630"/>
            <a:ext cx="11029615" cy="2685141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50-60-е гг. XX века американский психолог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Бенджамин </a:t>
            </a:r>
            <a:r>
              <a:rPr lang="ru-RU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Блум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разработал таксономию категорий усвоения и классификацию целей обучения, согласно которой процесс обучения начинается на уровне знаний: запоминания и воспроизведения фактов, дат и т.д. 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943" y="3559826"/>
            <a:ext cx="2442030" cy="3051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43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37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/>
              <a:t>ПИРАМИДА БЛУМА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Пользователь\Desktop\blo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14" y="1522830"/>
            <a:ext cx="10958285" cy="517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97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229</TotalTime>
  <Words>555</Words>
  <Application>Microsoft Office PowerPoint</Application>
  <PresentationFormat>Произвольный</PresentationFormat>
  <Paragraphs>41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Дивиденд</vt:lpstr>
      <vt:lpstr>Метод «Американской мозаики» (JIGSAW) ИЛИ  коллективные формы деятельности учащихся  на уроках </vt:lpstr>
      <vt:lpstr>Метод «американской мозаики» (Jigsaw) </vt:lpstr>
      <vt:lpstr>Метод учебного турнира</vt:lpstr>
      <vt:lpstr>Метод командной поддержки индивидуального обучения </vt:lpstr>
      <vt:lpstr>Метод группового исследования </vt:lpstr>
      <vt:lpstr>Метод «кооп-кооп» </vt:lpstr>
      <vt:lpstr>ТАКСОНОМИЯ БЛУМА</vt:lpstr>
      <vt:lpstr>Презентация PowerPoint</vt:lpstr>
      <vt:lpstr>ПИРАМИДА БЛУМА</vt:lpstr>
      <vt:lpstr>Презентация PowerPoint</vt:lpstr>
      <vt:lpstr>Презентация PowerPoint</vt:lpstr>
      <vt:lpstr>РОМАШКА БЛУМА</vt:lpstr>
      <vt:lpstr>ПУГОВИЦЫ БЛУМА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коллективные формы деятельности учащихся  на уроках .</dc:title>
  <dc:creator>Настька</dc:creator>
  <cp:lastModifiedBy>Пользователь</cp:lastModifiedBy>
  <cp:revision>21</cp:revision>
  <dcterms:created xsi:type="dcterms:W3CDTF">2017-05-07T11:43:44Z</dcterms:created>
  <dcterms:modified xsi:type="dcterms:W3CDTF">2018-01-24T09:33:25Z</dcterms:modified>
</cp:coreProperties>
</file>